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60" d="100"/>
          <a:sy n="60" d="100"/>
        </p:scale>
        <p:origin x="-84" y="-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628D-3E8F-4893-A1AD-3EB44B1666E1}" type="datetimeFigureOut">
              <a:rPr lang="ro-RO" smtClean="0"/>
              <a:pPr/>
              <a:t>25.04.2017</a:t>
            </a:fld>
            <a:endParaRPr lang="ro-RO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4BFCCB8-B66C-47A2-BB6B-F407CC2BAF36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628D-3E8F-4893-A1AD-3EB44B1666E1}" type="datetimeFigureOut">
              <a:rPr lang="ro-RO" smtClean="0"/>
              <a:pPr/>
              <a:t>25.04.2017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CCB8-B66C-47A2-BB6B-F407CC2BAF36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628D-3E8F-4893-A1AD-3EB44B1666E1}" type="datetimeFigureOut">
              <a:rPr lang="ro-RO" smtClean="0"/>
              <a:pPr/>
              <a:t>25.04.2017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CCB8-B66C-47A2-BB6B-F407CC2BAF36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628D-3E8F-4893-A1AD-3EB44B1666E1}" type="datetimeFigureOut">
              <a:rPr lang="ro-RO" smtClean="0"/>
              <a:pPr/>
              <a:t>25.04.2017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CCB8-B66C-47A2-BB6B-F407CC2BAF36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628D-3E8F-4893-A1AD-3EB44B1666E1}" type="datetimeFigureOut">
              <a:rPr lang="ro-RO" smtClean="0"/>
              <a:pPr/>
              <a:t>25.04.2017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ro-RO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F4BFCCB8-B66C-47A2-BB6B-F407CC2BAF36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628D-3E8F-4893-A1AD-3EB44B1666E1}" type="datetimeFigureOut">
              <a:rPr lang="ro-RO" smtClean="0"/>
              <a:pPr/>
              <a:t>25.04.2017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CCB8-B66C-47A2-BB6B-F407CC2BAF36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628D-3E8F-4893-A1AD-3EB44B1666E1}" type="datetimeFigureOut">
              <a:rPr lang="ro-RO" smtClean="0"/>
              <a:pPr/>
              <a:t>25.04.2017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CCB8-B66C-47A2-BB6B-F407CC2BAF36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628D-3E8F-4893-A1AD-3EB44B1666E1}" type="datetimeFigureOut">
              <a:rPr lang="ro-RO" smtClean="0"/>
              <a:pPr/>
              <a:t>25.04.2017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CCB8-B66C-47A2-BB6B-F407CC2BAF36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628D-3E8F-4893-A1AD-3EB44B1666E1}" type="datetimeFigureOut">
              <a:rPr lang="ro-RO" smtClean="0"/>
              <a:pPr/>
              <a:t>25.04.2017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CCB8-B66C-47A2-BB6B-F407CC2BAF36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628D-3E8F-4893-A1AD-3EB44B1666E1}" type="datetimeFigureOut">
              <a:rPr lang="ro-RO" smtClean="0"/>
              <a:pPr/>
              <a:t>25.04.2017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CCB8-B66C-47A2-BB6B-F407CC2BAF36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628D-3E8F-4893-A1AD-3EB44B1666E1}" type="datetimeFigureOut">
              <a:rPr lang="ro-RO" smtClean="0"/>
              <a:pPr/>
              <a:t>25.04.2017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F4BFCCB8-B66C-47A2-BB6B-F407CC2BAF36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0BA628D-3E8F-4893-A1AD-3EB44B1666E1}" type="datetimeFigureOut">
              <a:rPr lang="ro-RO" smtClean="0"/>
              <a:pPr/>
              <a:t>25.04.2017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o-RO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4BFCCB8-B66C-47A2-BB6B-F407CC2BAF36}" type="slidenum">
              <a:rPr lang="ro-RO" smtClean="0"/>
              <a:pPr/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BPMN Diagrams</a:t>
            </a:r>
            <a:endParaRPr lang="ro-RO" sz="3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o-RO" dirty="0">
                <a:latin typeface="Calibri" pitchFamily="34" charset="0"/>
              </a:rPr>
              <a:t>Seminar </a:t>
            </a:r>
            <a:r>
              <a:rPr lang="en-US" dirty="0" smtClean="0">
                <a:latin typeface="Calibri" pitchFamily="34" charset="0"/>
              </a:rPr>
              <a:t>9</a:t>
            </a:r>
            <a:r>
              <a:rPr lang="ro-RO" dirty="0">
                <a:latin typeface="Calibri" pitchFamily="34" charset="0"/>
              </a:rPr>
              <a:t/>
            </a:r>
            <a:br>
              <a:rPr lang="ro-RO" dirty="0">
                <a:latin typeface="Calibri" pitchFamily="34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xmlns="" val="2779943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Business Process Diagram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process can be represented by three different perspectives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Private (non-executable) </a:t>
            </a:r>
            <a:r>
              <a:rPr lang="en-US" b="1" dirty="0" smtClean="0">
                <a:solidFill>
                  <a:srgbClr val="0070C0"/>
                </a:solidFill>
              </a:rPr>
              <a:t>process </a:t>
            </a:r>
            <a:r>
              <a:rPr lang="en-US" b="1" dirty="0" smtClean="0">
                <a:solidFill>
                  <a:srgbClr val="0070C0"/>
                </a:solidFill>
              </a:rPr>
              <a:t>- </a:t>
            </a:r>
            <a:r>
              <a:rPr lang="en-US" dirty="0" smtClean="0"/>
              <a:t>a private process that has been modeled to document the behavior of the process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Executable (internally) </a:t>
            </a:r>
            <a:r>
              <a:rPr lang="en-US" b="1" dirty="0" smtClean="0">
                <a:solidFill>
                  <a:srgbClr val="0070C0"/>
                </a:solidFill>
              </a:rPr>
              <a:t>private process </a:t>
            </a:r>
            <a:r>
              <a:rPr lang="en-US" dirty="0" smtClean="0"/>
              <a:t>- a process that was modeled to automatically generate an executable version of the system based on the built model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Public process (abstract) - </a:t>
            </a:r>
            <a:r>
              <a:rPr lang="en-US" dirty="0" smtClean="0"/>
              <a:t>describes the interactions between a private process and another process or participant</a:t>
            </a:r>
          </a:p>
          <a:p>
            <a:r>
              <a:rPr lang="en-US" dirty="0" smtClean="0"/>
              <a:t>Private processes = workflows = service orchestration = are internal to a particular </a:t>
            </a:r>
            <a:r>
              <a:rPr lang="en-US" dirty="0" smtClean="0"/>
              <a:t>organization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531874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process example</a:t>
            </a:r>
            <a:endParaRPr lang="ro-RO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15291" y="2352501"/>
            <a:ext cx="52012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47469809"/>
              </p:ext>
            </p:extLst>
          </p:nvPr>
        </p:nvGraphicFramePr>
        <p:xfrm>
          <a:off x="415290" y="2297430"/>
          <a:ext cx="10938510" cy="1717616"/>
        </p:xfrm>
        <a:graphic>
          <a:graphicData uri="http://schemas.openxmlformats.org/presentationml/2006/ole">
            <p:oleObj spid="_x0000_s1040" r:id="rId3" imgW="9054223" imgH="1009835" progId="Visio.Drawing.11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722378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en-US" dirty="0" smtClean="0"/>
              <a:t>ublic process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825625"/>
            <a:ext cx="10515600" cy="1900555"/>
          </a:xfrm>
        </p:spPr>
        <p:txBody>
          <a:bodyPr>
            <a:normAutofit/>
          </a:bodyPr>
          <a:lstStyle/>
          <a:p>
            <a:r>
              <a:rPr lang="en-US" dirty="0" smtClean="0"/>
              <a:t>Highlights only those activities that are used to communicate with another participant </a:t>
            </a:r>
            <a:r>
              <a:rPr lang="en-US" dirty="0" smtClean="0"/>
              <a:t>, only they will </a:t>
            </a:r>
            <a:r>
              <a:rPr lang="en-US" dirty="0" smtClean="0"/>
              <a:t>be included in the public process</a:t>
            </a:r>
          </a:p>
          <a:p>
            <a:r>
              <a:rPr lang="en-US" dirty="0" smtClean="0"/>
              <a:t>Will provide the outside environment with information about the flow of messages exchanged, as well as their </a:t>
            </a:r>
            <a:r>
              <a:rPr lang="en-US" dirty="0" smtClean="0"/>
              <a:t>order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8692" y="3634740"/>
            <a:ext cx="9912668" cy="2674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845511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ro-RO" sz="4400" b="1" dirty="0" smtClean="0"/>
              <a:t>Collaboration</a:t>
            </a:r>
            <a:r>
              <a:rPr lang="en-US" sz="4400" b="1" dirty="0" smtClean="0"/>
              <a:t> diagram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417320"/>
            <a:ext cx="10515600" cy="4759643"/>
          </a:xfrm>
        </p:spPr>
        <p:txBody>
          <a:bodyPr>
            <a:normAutofit/>
          </a:bodyPr>
          <a:lstStyle/>
          <a:p>
            <a:r>
              <a:rPr lang="en-US" dirty="0" smtClean="0"/>
              <a:t>The interaction between two or more organizational entities.</a:t>
            </a:r>
          </a:p>
          <a:p>
            <a:r>
              <a:rPr lang="en-US" dirty="0" smtClean="0"/>
              <a:t>Typically contains two or more containers and message feeds that connect two containers or objects within the containers.</a:t>
            </a:r>
          </a:p>
          <a:p>
            <a:r>
              <a:rPr lang="en-US" dirty="0" smtClean="0"/>
              <a:t>The message associated with a message </a:t>
            </a:r>
            <a:r>
              <a:rPr lang="en-US" dirty="0" smtClean="0"/>
              <a:t>flow </a:t>
            </a:r>
            <a:r>
              <a:rPr lang="en-US" dirty="0" smtClean="0"/>
              <a:t>can also be specified.</a:t>
            </a:r>
          </a:p>
          <a:p>
            <a:r>
              <a:rPr lang="en-US" dirty="0" smtClean="0"/>
              <a:t>Can be represented in the form of two or more public processes communicating with each other</a:t>
            </a:r>
          </a:p>
          <a:p>
            <a:r>
              <a:rPr lang="en-US" dirty="0" smtClean="0"/>
              <a:t>It is also acceptable that a container be empty, similar to a "black </a:t>
            </a:r>
            <a:r>
              <a:rPr lang="en-US" dirty="0" smtClean="0"/>
              <a:t>box“</a:t>
            </a: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974641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 diagram example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o-RO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0150" y="1825625"/>
            <a:ext cx="962406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229799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Create a process chart in BPMN for the process of </a:t>
            </a:r>
            <a:r>
              <a:rPr lang="en-US" dirty="0" smtClean="0"/>
              <a:t>deduction of expenses in </a:t>
            </a:r>
            <a:r>
              <a:rPr lang="en-US" dirty="0" smtClean="0"/>
              <a:t>an organization.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Process information:</a:t>
            </a:r>
          </a:p>
          <a:p>
            <a:r>
              <a:rPr lang="en-US" dirty="0" smtClean="0"/>
              <a:t>After depositing the expense account, a new bank account is created if the employee does not already have </a:t>
            </a:r>
            <a:r>
              <a:rPr lang="en-US" dirty="0" smtClean="0"/>
              <a:t>one</a:t>
            </a:r>
          </a:p>
          <a:p>
            <a:r>
              <a:rPr lang="en-US" dirty="0" smtClean="0"/>
              <a:t>  The bill is then automatically sent for </a:t>
            </a:r>
            <a:r>
              <a:rPr lang="en-US" dirty="0" smtClean="0"/>
              <a:t>approval:</a:t>
            </a:r>
          </a:p>
          <a:p>
            <a:pPr lvl="1"/>
            <a:r>
              <a:rPr lang="en-US" dirty="0" smtClean="0"/>
              <a:t>if </a:t>
            </a:r>
            <a:r>
              <a:rPr lang="en-US" dirty="0" smtClean="0"/>
              <a:t>the amount is below 1000 RON, the approval is </a:t>
            </a:r>
            <a:r>
              <a:rPr lang="en-US" dirty="0" smtClean="0"/>
              <a:t>automatic</a:t>
            </a:r>
          </a:p>
          <a:p>
            <a:pPr lvl="1"/>
            <a:r>
              <a:rPr lang="en-US" dirty="0" smtClean="0"/>
              <a:t>if the amount is equal to or higher than 1000 RON, then the supervisor's approval is </a:t>
            </a:r>
            <a:r>
              <a:rPr lang="en-US" dirty="0" smtClean="0"/>
              <a:t>required</a:t>
            </a:r>
          </a:p>
          <a:p>
            <a:r>
              <a:rPr lang="en-US" dirty="0" smtClean="0"/>
              <a:t>In case of rejection, the employee receives a notification by </a:t>
            </a:r>
            <a:r>
              <a:rPr lang="en-US" dirty="0" smtClean="0"/>
              <a:t>e-mail</a:t>
            </a:r>
            <a:endParaRPr lang="en-US" b="1" dirty="0" smtClean="0"/>
          </a:p>
          <a:p>
            <a:r>
              <a:rPr lang="en-US" dirty="0" smtClean="0"/>
              <a:t>If successfully approved, the amount is deposited into the employee's </a:t>
            </a:r>
            <a:r>
              <a:rPr lang="en-US" dirty="0" smtClean="0"/>
              <a:t>account</a:t>
            </a:r>
          </a:p>
          <a:p>
            <a:r>
              <a:rPr lang="en-US" dirty="0" smtClean="0"/>
              <a:t>If </a:t>
            </a:r>
            <a:r>
              <a:rPr lang="en-US" dirty="0" smtClean="0"/>
              <a:t>no action occurs within 7 days, the employee receives an "Approval in </a:t>
            </a:r>
            <a:r>
              <a:rPr lang="en-US" dirty="0" smtClean="0"/>
              <a:t>progress“</a:t>
            </a:r>
          </a:p>
          <a:p>
            <a:r>
              <a:rPr lang="en-US" dirty="0" smtClean="0"/>
              <a:t>If </a:t>
            </a:r>
            <a:r>
              <a:rPr lang="en-US" dirty="0" smtClean="0"/>
              <a:t>the application is not resolved within 30 days, then the process stops and the employee receives an e-mail informing </a:t>
            </a:r>
            <a:r>
              <a:rPr lang="en-US" dirty="0" smtClean="0"/>
              <a:t>him/her of it </a:t>
            </a:r>
            <a:r>
              <a:rPr lang="en-US" dirty="0" smtClean="0"/>
              <a:t>(cancellation) and </a:t>
            </a:r>
            <a:r>
              <a:rPr lang="en-US" dirty="0" smtClean="0"/>
              <a:t>he/she </a:t>
            </a:r>
            <a:r>
              <a:rPr lang="en-US" dirty="0" smtClean="0"/>
              <a:t>must </a:t>
            </a:r>
            <a:r>
              <a:rPr lang="en-US" dirty="0" smtClean="0"/>
              <a:t>resubmit.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Interpret  the following diagram</a:t>
            </a:r>
            <a:endParaRPr lang="en-US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0883" y="1607293"/>
            <a:ext cx="9757393" cy="4948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107</TotalTime>
  <Words>263</Words>
  <Application>Microsoft Office PowerPoint</Application>
  <PresentationFormat>Custom</PresentationFormat>
  <Paragraphs>30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Equity</vt:lpstr>
      <vt:lpstr>Microsoft Office Visio Drawing</vt:lpstr>
      <vt:lpstr>Seminar 9  </vt:lpstr>
      <vt:lpstr>Business Process Diagram</vt:lpstr>
      <vt:lpstr>Private process example</vt:lpstr>
      <vt:lpstr>Public process</vt:lpstr>
      <vt:lpstr>Collaboration diagram</vt:lpstr>
      <vt:lpstr>Collaboration diagram example</vt:lpstr>
      <vt:lpstr>Create a process chart in BPMN for the process of deduction of expenses in an organization.</vt:lpstr>
      <vt:lpstr>Interpret  the following diagram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Razvan Bologa</dc:creator>
  <cp:lastModifiedBy>Ami</cp:lastModifiedBy>
  <cp:revision>17</cp:revision>
  <dcterms:created xsi:type="dcterms:W3CDTF">2015-04-27T04:52:45Z</dcterms:created>
  <dcterms:modified xsi:type="dcterms:W3CDTF">2017-04-25T08:35:14Z</dcterms:modified>
</cp:coreProperties>
</file>